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3628" autoAdjust="0"/>
  </p:normalViewPr>
  <p:slideViewPr>
    <p:cSldViewPr>
      <p:cViewPr varScale="1">
        <p:scale>
          <a:sx n="84" d="100"/>
          <a:sy n="84" d="100"/>
        </p:scale>
        <p:origin x="-66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5669A0-D20A-47BF-BA73-6858DFEF1978}" type="datetimeFigureOut">
              <a:rPr lang="en-US"/>
              <a:pPr>
                <a:defRPr/>
              </a:pPr>
              <a:t>10/30/2013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D496D2-EA0E-43CF-99AA-9A75C49BC4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A78F7D-4645-414B-89B5-D378C6AE7DFE}" type="datetimeFigureOut">
              <a:rPr lang="en-US"/>
              <a:pPr>
                <a:defRPr/>
              </a:pPr>
              <a:t>10/30/2013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A98690-90B7-4DDC-B0AF-61085A812FE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FA9E30-590F-49A4-AF34-DF9319231B44}" type="datetimeFigureOut">
              <a:rPr lang="en-US"/>
              <a:pPr>
                <a:defRPr/>
              </a:pPr>
              <a:t>10/30/2013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404A16-B0D0-443D-902B-D3C2C5AE413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33400" y="571500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11567C-838B-4FA9-88B8-A790922A4611}" type="datetimeFigureOut">
              <a:rPr lang="en-US"/>
              <a:pPr>
                <a:defRPr/>
              </a:pPr>
              <a:t>10/30/2013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4B6337-AA22-4053-A44A-F7EFC04709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066287-3078-4ABA-BEC4-6C14C2DFFE14}" type="datetimeFigureOut">
              <a:rPr lang="en-US"/>
              <a:pPr>
                <a:defRPr/>
              </a:pPr>
              <a:t>10/30/2013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281C4E-003D-4C1F-A1BF-0856B1DC2D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2B1A35-3ED3-4129-9526-257004036CA5}" type="datetimeFigureOut">
              <a:rPr lang="en-US"/>
              <a:pPr>
                <a:defRPr/>
              </a:pPr>
              <a:t>10/30/2013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FA3BB7-2017-433D-B9F3-D81EF0C0C74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8C514D-DE3A-4F39-B885-D43D030B3025}" type="datetimeFigureOut">
              <a:rPr lang="en-US"/>
              <a:pPr>
                <a:defRPr/>
              </a:pPr>
              <a:t>10/30/2013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8D60C5-69E6-4F72-9998-BFCA735396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CAEFB0-2877-4F52-B0B3-C68DDB384F91}" type="datetimeFigureOut">
              <a:rPr lang="en-US"/>
              <a:pPr>
                <a:defRPr/>
              </a:pPr>
              <a:t>10/30/2013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00678E-7AE5-40AB-93E9-246F91A84C0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0AAA18-CA08-43DD-A2F9-B3B19AA17F3C}" type="datetimeFigureOut">
              <a:rPr lang="en-US"/>
              <a:pPr>
                <a:defRPr/>
              </a:pPr>
              <a:t>10/30/2013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457AD9-B54F-40B1-935D-55F08C53807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D47570-972C-4631-9D15-A26DF90CE513}" type="datetimeFigureOut">
              <a:rPr lang="en-US"/>
              <a:pPr>
                <a:defRPr/>
              </a:pPr>
              <a:t>10/30/2013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C451F2-4F81-4BEB-9DAD-D8BF2720836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A49C04-95FE-449F-841F-610E3CBD33F6}" type="datetimeFigureOut">
              <a:rPr lang="en-US"/>
              <a:pPr>
                <a:defRPr/>
              </a:pPr>
              <a:t>10/30/2013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327372-FFDD-4317-AFE8-A5680D18F9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4C3490B-3A10-4020-AC1D-AF2691674102}" type="datetimeFigureOut">
              <a:rPr lang="en-US"/>
              <a:pPr>
                <a:defRPr/>
              </a:pPr>
              <a:t>10/30/2013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53ECF88-7CD7-4ABA-B553-BA1A1B0F269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803" r:id="rId4"/>
    <p:sldLayoutId id="2147483796" r:id="rId5"/>
    <p:sldLayoutId id="2147483797" r:id="rId6"/>
    <p:sldLayoutId id="2147483798" r:id="rId7"/>
    <p:sldLayoutId id="2147483799" r:id="rId8"/>
    <p:sldLayoutId id="2147483800" r:id="rId9"/>
    <p:sldLayoutId id="2147483801" r:id="rId10"/>
    <p:sldLayoutId id="2147483802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2000" dirty="0" smtClean="0"/>
              <a:t>&lt;Project Name&gt;</a:t>
            </a:r>
            <a:br>
              <a:rPr lang="en-US" sz="2000" dirty="0" smtClean="0"/>
            </a:br>
            <a:r>
              <a:rPr lang="en-US" sz="2000" dirty="0" smtClean="0"/>
              <a:t>SC Monthly Status Report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sz="half" idx="1"/>
          </p:nvPr>
        </p:nvGraphicFramePr>
        <p:xfrm>
          <a:off x="457200" y="1143001"/>
          <a:ext cx="4038600" cy="53012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8600"/>
              </a:tblGrid>
              <a:tr h="3276599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Project</a:t>
                      </a:r>
                      <a:r>
                        <a:rPr lang="en-US" sz="1400" baseline="0" dirty="0" smtClean="0"/>
                        <a:t> Status:</a:t>
                      </a:r>
                    </a:p>
                    <a:p>
                      <a:pPr marL="0" algn="l" defTabSz="914400" rtl="0" eaLnBrk="1" latinLnBrk="0" hangingPunct="1"/>
                      <a:endParaRPr lang="en-US" sz="1800" b="1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US" sz="1400" b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/>
                </a:tc>
              </a:tr>
              <a:tr h="2024666">
                <a:tc>
                  <a:txBody>
                    <a:bodyPr/>
                    <a:lstStyle/>
                    <a:p>
                      <a:r>
                        <a:rPr lang="en-US" sz="1400" b="1" dirty="0" smtClean="0"/>
                        <a:t>Project Health:</a:t>
                      </a:r>
                    </a:p>
                    <a:p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Content Placeholder 7"/>
          <p:cNvGraphicFramePr>
            <a:graphicFrameLocks noGrp="1"/>
          </p:cNvGraphicFramePr>
          <p:nvPr>
            <p:ph sz="half" idx="2"/>
          </p:nvPr>
        </p:nvGraphicFramePr>
        <p:xfrm>
          <a:off x="4572000" y="1143001"/>
          <a:ext cx="4038600" cy="52407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8600"/>
              </a:tblGrid>
              <a:tr h="3276599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Plan for next</a:t>
                      </a:r>
                      <a:r>
                        <a:rPr lang="en-US" sz="1400" baseline="0" dirty="0" smtClean="0"/>
                        <a:t> period: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endParaRPr lang="en-US" sz="1400" b="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US" sz="1400" b="0" dirty="0" smtClean="0"/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endParaRPr lang="en-US" sz="1400" b="0" baseline="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endParaRPr lang="en-US" sz="1400" b="0" baseline="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endParaRPr lang="en-US" sz="1400" b="0" baseline="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endParaRPr lang="en-US" sz="1400" b="0" baseline="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endParaRPr lang="en-US" sz="1400" b="0" baseline="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US" sz="1200" dirty="0" smtClean="0"/>
                        <a:t>Corrective Action</a:t>
                      </a:r>
                      <a:r>
                        <a:rPr lang="en-US" sz="1200" baseline="0" dirty="0" smtClean="0"/>
                        <a:t>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endParaRPr lang="en-US" sz="1400" b="0" baseline="0" dirty="0" smtClean="0"/>
                    </a:p>
                  </a:txBody>
                  <a:tcPr/>
                </a:tc>
              </a:tr>
              <a:tr h="1964124">
                <a:tc>
                  <a:txBody>
                    <a:bodyPr/>
                    <a:lstStyle/>
                    <a:p>
                      <a:r>
                        <a:rPr lang="en-US" sz="1400" b="1" dirty="0" smtClean="0"/>
                        <a:t>Risks:</a:t>
                      </a:r>
                    </a:p>
                    <a:p>
                      <a:pPr marL="233363" marR="0" indent="-23336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endParaRPr lang="en-US" sz="1400" b="0" kern="12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33363" marR="0" indent="-23336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endParaRPr lang="en-US" sz="1400" b="0" kern="12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33363" marR="0" indent="-23336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endParaRPr lang="en-US" sz="1400" b="0" kern="12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533400" y="4724400"/>
          <a:ext cx="3886200" cy="1600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/>
                <a:gridCol w="381000"/>
                <a:gridCol w="2743200"/>
              </a:tblGrid>
              <a:tr h="482360">
                <a:tc>
                  <a:txBody>
                    <a:bodyPr/>
                    <a:lstStyle/>
                    <a:p>
                      <a:endParaRPr lang="en-US" sz="1200" b="1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US" sz="1200" b="1" dirty="0" smtClean="0">
                          <a:solidFill>
                            <a:schemeClr val="tx1"/>
                          </a:solidFill>
                        </a:rPr>
                        <a:t>Scope</a:t>
                      </a:r>
                      <a:endParaRPr 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518612">
                <a:tc>
                  <a:txBody>
                    <a:bodyPr/>
                    <a:lstStyle/>
                    <a:p>
                      <a:endParaRPr lang="en-US" sz="1200" b="1" dirty="0" smtClean="0"/>
                    </a:p>
                    <a:p>
                      <a:r>
                        <a:rPr lang="en-US" sz="1200" b="1" dirty="0" smtClean="0"/>
                        <a:t>Schedule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0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599228">
                <a:tc>
                  <a:txBody>
                    <a:bodyPr/>
                    <a:lstStyle/>
                    <a:p>
                      <a:endParaRPr lang="en-US" sz="1200" b="1" dirty="0" smtClean="0"/>
                    </a:p>
                    <a:p>
                      <a:r>
                        <a:rPr lang="en-US" sz="1200" b="1" dirty="0" smtClean="0"/>
                        <a:t>Cost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0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109" name="TextBox 12"/>
          <p:cNvSpPr txBox="1">
            <a:spLocks noChangeArrowheads="1"/>
          </p:cNvSpPr>
          <p:nvPr/>
        </p:nvSpPr>
        <p:spPr bwMode="auto">
          <a:xfrm>
            <a:off x="7620000" y="6521450"/>
            <a:ext cx="1143000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1000">
                <a:latin typeface="Calibri" pitchFamily="34" charset="0"/>
              </a:rPr>
              <a:t>&lt;Date&gt;</a:t>
            </a:r>
          </a:p>
        </p:txBody>
      </p:sp>
      <p:sp>
        <p:nvSpPr>
          <p:cNvPr id="3110" name="TextBox 14"/>
          <p:cNvSpPr txBox="1">
            <a:spLocks noChangeArrowheads="1"/>
          </p:cNvSpPr>
          <p:nvPr/>
        </p:nvSpPr>
        <p:spPr bwMode="auto">
          <a:xfrm>
            <a:off x="685800" y="6521450"/>
            <a:ext cx="2362200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000">
                <a:latin typeface="Calibri" pitchFamily="34" charset="0"/>
              </a:rPr>
              <a:t>On/within schedule, cost and scope</a:t>
            </a:r>
          </a:p>
        </p:txBody>
      </p:sp>
      <p:sp>
        <p:nvSpPr>
          <p:cNvPr id="3111" name="TextBox 16"/>
          <p:cNvSpPr txBox="1">
            <a:spLocks noChangeArrowheads="1"/>
          </p:cNvSpPr>
          <p:nvPr/>
        </p:nvSpPr>
        <p:spPr bwMode="auto">
          <a:xfrm>
            <a:off x="2819400" y="6521450"/>
            <a:ext cx="2514600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000">
                <a:latin typeface="Calibri" pitchFamily="34" charset="0"/>
              </a:rPr>
              <a:t>Potential scope creep, delay or cost overrun</a:t>
            </a:r>
          </a:p>
        </p:txBody>
      </p:sp>
      <p:sp>
        <p:nvSpPr>
          <p:cNvPr id="3112" name="TextBox 18"/>
          <p:cNvSpPr txBox="1">
            <a:spLocks noChangeArrowheads="1"/>
          </p:cNvSpPr>
          <p:nvPr/>
        </p:nvSpPr>
        <p:spPr bwMode="auto">
          <a:xfrm>
            <a:off x="5410200" y="6521450"/>
            <a:ext cx="2362200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000" dirty="0">
                <a:latin typeface="Calibri" pitchFamily="34" charset="0"/>
              </a:rPr>
              <a:t>Scope creep, delay, cost overrun</a:t>
            </a:r>
          </a:p>
        </p:txBody>
      </p:sp>
      <p:sp>
        <p:nvSpPr>
          <p:cNvPr id="3113" name="TextBox 19"/>
          <p:cNvSpPr txBox="1">
            <a:spLocks noChangeArrowheads="1"/>
          </p:cNvSpPr>
          <p:nvPr/>
        </p:nvSpPr>
        <p:spPr bwMode="auto">
          <a:xfrm>
            <a:off x="2133600" y="3962400"/>
            <a:ext cx="2286000" cy="27699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 dirty="0"/>
              <a:t>Project Close Date: TBD</a:t>
            </a:r>
          </a:p>
        </p:txBody>
      </p:sp>
      <p:sp>
        <p:nvSpPr>
          <p:cNvPr id="22" name="Donut 21"/>
          <p:cNvSpPr/>
          <p:nvPr/>
        </p:nvSpPr>
        <p:spPr>
          <a:xfrm>
            <a:off x="457200" y="6553200"/>
            <a:ext cx="228600" cy="152400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23" name="Isosceles Triangle 22"/>
          <p:cNvSpPr/>
          <p:nvPr/>
        </p:nvSpPr>
        <p:spPr>
          <a:xfrm>
            <a:off x="2743200" y="6553200"/>
            <a:ext cx="152400" cy="1524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4" name="Hexagon 23"/>
          <p:cNvSpPr/>
          <p:nvPr/>
        </p:nvSpPr>
        <p:spPr>
          <a:xfrm flipH="1" flipV="1">
            <a:off x="5257800" y="6553200"/>
            <a:ext cx="152400" cy="15240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5" name="Donut 24"/>
          <p:cNvSpPr/>
          <p:nvPr/>
        </p:nvSpPr>
        <p:spPr>
          <a:xfrm>
            <a:off x="1371600" y="4876800"/>
            <a:ext cx="228600" cy="152400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26" name="Donut 25"/>
          <p:cNvSpPr/>
          <p:nvPr/>
        </p:nvSpPr>
        <p:spPr>
          <a:xfrm>
            <a:off x="1371600" y="5410200"/>
            <a:ext cx="228600" cy="152400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27" name="Donut 26"/>
          <p:cNvSpPr/>
          <p:nvPr/>
        </p:nvSpPr>
        <p:spPr>
          <a:xfrm>
            <a:off x="1371600" y="5943600"/>
            <a:ext cx="228600" cy="152400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Legend Measures</a:t>
            </a:r>
          </a:p>
        </p:txBody>
      </p:sp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685800" y="1371600"/>
          <a:ext cx="7543801" cy="26990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1889"/>
                <a:gridCol w="1983712"/>
                <a:gridCol w="2514600"/>
                <a:gridCol w="2133600"/>
              </a:tblGrid>
              <a:tr h="37084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latin typeface="Calibri"/>
                          <a:ea typeface="Calibri"/>
                          <a:cs typeface="Times New Roman"/>
                        </a:rPr>
                        <a:t>                                      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latin typeface="Calibri"/>
                          <a:ea typeface="Calibri"/>
                          <a:cs typeface="Times New Roman"/>
                        </a:rPr>
                        <a:t>                                    *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latin typeface="Calibri"/>
                          <a:ea typeface="Calibri"/>
                          <a:cs typeface="Times New Roman"/>
                        </a:rPr>
                        <a:t>                                  *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latin typeface="Calibri"/>
                          <a:ea typeface="Calibri"/>
                          <a:cs typeface="Times New Roman"/>
                        </a:rPr>
                        <a:t>Scope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latin typeface="Calibri"/>
                          <a:ea typeface="Calibri"/>
                          <a:cs typeface="Times New Roman"/>
                        </a:rPr>
                        <a:t>No scope </a:t>
                      </a:r>
                      <a:r>
                        <a:rPr lang="en-US" sz="1100" dirty="0">
                          <a:latin typeface="Calibri"/>
                          <a:ea typeface="Calibri"/>
                          <a:cs typeface="Times New Roman"/>
                        </a:rPr>
                        <a:t>change </a:t>
                      </a:r>
                      <a:r>
                        <a:rPr lang="en-US" sz="1100" dirty="0" smtClean="0">
                          <a:latin typeface="Calibri"/>
                          <a:ea typeface="Calibri"/>
                          <a:cs typeface="Times New Roman"/>
                        </a:rPr>
                        <a:t>or scope change barely noticeable with no </a:t>
                      </a:r>
                      <a:r>
                        <a:rPr lang="en-US" sz="1100" dirty="0">
                          <a:latin typeface="Calibri"/>
                          <a:ea typeface="Calibri"/>
                          <a:cs typeface="Times New Roman"/>
                        </a:rPr>
                        <a:t>impact to schedule</a:t>
                      </a:r>
                      <a:r>
                        <a:rPr lang="en-US" sz="1100" dirty="0" smtClean="0">
                          <a:latin typeface="Calibri"/>
                          <a:ea typeface="Calibri"/>
                          <a:cs typeface="Times New Roman"/>
                        </a:rPr>
                        <a:t>/ cost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latin typeface="Calibri"/>
                          <a:ea typeface="Calibri"/>
                          <a:cs typeface="Times New Roman"/>
                        </a:rPr>
                        <a:t>Potential areas of scope affected with no </a:t>
                      </a:r>
                      <a:r>
                        <a:rPr lang="en-US" sz="1100" dirty="0">
                          <a:latin typeface="Calibri"/>
                          <a:ea typeface="Calibri"/>
                          <a:cs typeface="Times New Roman"/>
                        </a:rPr>
                        <a:t>impact to critical path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latin typeface="Calibri"/>
                          <a:ea typeface="Calibri"/>
                          <a:cs typeface="Times New Roman"/>
                        </a:rPr>
                        <a:t>Major impact to Scope. Critical path/cost impacted       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latin typeface="Calibri"/>
                          <a:ea typeface="Calibri"/>
                          <a:cs typeface="Times New Roman"/>
                        </a:rPr>
                        <a:t>Schedule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latin typeface="Calibri"/>
                          <a:ea typeface="Calibri"/>
                          <a:cs typeface="Times New Roman"/>
                        </a:rPr>
                        <a:t>On</a:t>
                      </a:r>
                      <a:r>
                        <a:rPr lang="en-US" sz="1100" baseline="0" dirty="0" smtClean="0">
                          <a:latin typeface="Calibri"/>
                          <a:ea typeface="Calibri"/>
                          <a:cs typeface="Times New Roman"/>
                        </a:rPr>
                        <a:t> schedule or </a:t>
                      </a:r>
                      <a:r>
                        <a:rPr lang="en-US" sz="1100" dirty="0" smtClean="0">
                          <a:latin typeface="Calibri"/>
                          <a:ea typeface="Calibri"/>
                          <a:cs typeface="Times New Roman"/>
                        </a:rPr>
                        <a:t>&lt;2 </a:t>
                      </a:r>
                      <a:r>
                        <a:rPr lang="en-US" sz="1100" dirty="0">
                          <a:latin typeface="Calibri"/>
                          <a:ea typeface="Calibri"/>
                          <a:cs typeface="Times New Roman"/>
                        </a:rPr>
                        <a:t>weeks behind schedule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latin typeface="Calibri"/>
                          <a:ea typeface="Calibri"/>
                          <a:cs typeface="Times New Roman"/>
                        </a:rPr>
                        <a:t>Potential schedule</a:t>
                      </a:r>
                      <a:r>
                        <a:rPr lang="en-US" sz="1100" baseline="0" dirty="0" smtClean="0">
                          <a:latin typeface="Calibri"/>
                          <a:ea typeface="Calibri"/>
                          <a:cs typeface="Times New Roman"/>
                        </a:rPr>
                        <a:t> impact of 2-4 weeks or </a:t>
                      </a:r>
                      <a:r>
                        <a:rPr lang="en-US" sz="1100" dirty="0" smtClean="0">
                          <a:latin typeface="Calibri"/>
                          <a:ea typeface="Calibri"/>
                          <a:cs typeface="Times New Roman"/>
                        </a:rPr>
                        <a:t>2-4 </a:t>
                      </a:r>
                      <a:r>
                        <a:rPr lang="en-US" sz="1100" dirty="0">
                          <a:latin typeface="Calibri"/>
                          <a:ea typeface="Calibri"/>
                          <a:cs typeface="Times New Roman"/>
                        </a:rPr>
                        <a:t>weeks behind schedule </a:t>
                      </a:r>
                      <a:endParaRPr lang="en-US" sz="11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/>
                        <a:buNone/>
                      </a:pPr>
                      <a:r>
                        <a:rPr lang="en-US" sz="1100" dirty="0" smtClean="0">
                          <a:latin typeface="Calibri"/>
                          <a:ea typeface="Calibri"/>
                          <a:cs typeface="Times New Roman"/>
                        </a:rPr>
                        <a:t>&gt;</a:t>
                      </a:r>
                      <a:r>
                        <a:rPr lang="en-US" sz="1100" baseline="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100" dirty="0" smtClean="0">
                          <a:latin typeface="Calibri"/>
                          <a:ea typeface="Calibri"/>
                          <a:cs typeface="Times New Roman"/>
                        </a:rPr>
                        <a:t>4 </a:t>
                      </a:r>
                      <a:r>
                        <a:rPr lang="en-US" sz="1100" dirty="0">
                          <a:latin typeface="Calibri"/>
                          <a:ea typeface="Calibri"/>
                          <a:cs typeface="Times New Roman"/>
                        </a:rPr>
                        <a:t>weeks behind </a:t>
                      </a:r>
                      <a:r>
                        <a:rPr lang="en-US" sz="1100" dirty="0" smtClean="0">
                          <a:latin typeface="Calibri"/>
                          <a:ea typeface="Calibri"/>
                          <a:cs typeface="Times New Roman"/>
                        </a:rPr>
                        <a:t>schedule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/>
                        <a:buChar char="Ø"/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latin typeface="Calibri"/>
                          <a:ea typeface="Calibri"/>
                          <a:cs typeface="Times New Roman"/>
                        </a:rPr>
                        <a:t>Cost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latin typeface="Calibri"/>
                          <a:ea typeface="Calibri"/>
                          <a:cs typeface="Times New Roman"/>
                        </a:rPr>
                        <a:t>On Budget or &lt; </a:t>
                      </a:r>
                      <a:r>
                        <a:rPr lang="en-US" sz="1100" dirty="0">
                          <a:latin typeface="Calibri"/>
                          <a:ea typeface="Calibri"/>
                          <a:cs typeface="Times New Roman"/>
                        </a:rPr>
                        <a:t>1 K </a:t>
                      </a:r>
                      <a:r>
                        <a:rPr lang="en-US" sz="1100" dirty="0" smtClean="0">
                          <a:latin typeface="Calibri"/>
                          <a:ea typeface="Calibri"/>
                          <a:cs typeface="Times New Roman"/>
                        </a:rPr>
                        <a:t>or 1% over </a:t>
                      </a:r>
                      <a:r>
                        <a:rPr lang="en-US" sz="1100" dirty="0">
                          <a:latin typeface="Calibri"/>
                          <a:ea typeface="Calibri"/>
                          <a:cs typeface="Times New Roman"/>
                        </a:rPr>
                        <a:t>budget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latin typeface="Calibri"/>
                          <a:ea typeface="Calibri"/>
                          <a:cs typeface="Times New Roman"/>
                        </a:rPr>
                        <a:t>Potential</a:t>
                      </a:r>
                      <a:r>
                        <a:rPr lang="en-US" sz="1100" baseline="0" dirty="0" smtClean="0">
                          <a:latin typeface="Calibri"/>
                          <a:ea typeface="Calibri"/>
                          <a:cs typeface="Times New Roman"/>
                        </a:rPr>
                        <a:t> budget Impact of </a:t>
                      </a:r>
                      <a:r>
                        <a:rPr lang="en-US" sz="1100" dirty="0" smtClean="0">
                          <a:latin typeface="Calibri"/>
                          <a:ea typeface="Calibri"/>
                          <a:cs typeface="Times New Roman"/>
                        </a:rPr>
                        <a:t>&gt;1K to &lt;5K or 5% over budget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 smtClean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latin typeface="Calibri"/>
                          <a:ea typeface="Calibri"/>
                          <a:cs typeface="Times New Roman"/>
                        </a:rPr>
                        <a:t>&gt;5K </a:t>
                      </a:r>
                      <a:r>
                        <a:rPr lang="en-US" sz="1100" dirty="0" smtClean="0">
                          <a:latin typeface="Calibri"/>
                          <a:ea typeface="Calibri"/>
                          <a:cs typeface="Times New Roman"/>
                        </a:rPr>
                        <a:t>or 10%</a:t>
                      </a:r>
                      <a:r>
                        <a:rPr lang="en-US" sz="1100" baseline="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100" dirty="0" smtClean="0">
                          <a:latin typeface="Calibri"/>
                          <a:ea typeface="Calibri"/>
                          <a:cs typeface="Times New Roman"/>
                        </a:rPr>
                        <a:t>over </a:t>
                      </a:r>
                      <a:r>
                        <a:rPr lang="en-US" sz="1100" dirty="0">
                          <a:latin typeface="Calibri"/>
                          <a:ea typeface="Calibri"/>
                          <a:cs typeface="Times New Roman"/>
                        </a:rPr>
                        <a:t>budget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7" name="Donut 6"/>
          <p:cNvSpPr/>
          <p:nvPr/>
        </p:nvSpPr>
        <p:spPr>
          <a:xfrm>
            <a:off x="2362200" y="1600200"/>
            <a:ext cx="228600" cy="152400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Isosceles Triangle 7"/>
          <p:cNvSpPr/>
          <p:nvPr/>
        </p:nvSpPr>
        <p:spPr>
          <a:xfrm>
            <a:off x="4572000" y="1600200"/>
            <a:ext cx="152400" cy="1524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Hexagon 8"/>
          <p:cNvSpPr/>
          <p:nvPr/>
        </p:nvSpPr>
        <p:spPr>
          <a:xfrm flipH="1" flipV="1">
            <a:off x="7010400" y="1600200"/>
            <a:ext cx="152400" cy="15240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3657600" y="4191000"/>
            <a:ext cx="4572000" cy="533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 smtClean="0"/>
              <a:t>* If any project has one of these two symbols for any of the three areas, a corrective action must be included on the Project Status Report.</a:t>
            </a:r>
            <a:endParaRPr lang="en-US" sz="1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MO-SC Monthly Status Report-081310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183</Words>
  <Application>Microsoft Office PowerPoint</Application>
  <PresentationFormat>On-screen Show (4:3)</PresentationFormat>
  <Paragraphs>45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PMO-SC Monthly Status Report-081310</vt:lpstr>
      <vt:lpstr>&lt;Project Name&gt; SC Monthly Status Report</vt:lpstr>
      <vt:lpstr>Legend Measures</vt:lpstr>
    </vt:vector>
  </TitlesOfParts>
  <Company>U.M.D.N.J.-C.A.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&lt;Project Name&gt; SC Monthly Status Report</dc:title>
  <dc:subject>Status Report</dc:subject>
  <dc:creator>bruggeje</dc:creator>
  <cp:keywords>Status Report</cp:keywords>
  <cp:lastModifiedBy>bruggeje</cp:lastModifiedBy>
  <cp:revision>1</cp:revision>
  <dcterms:created xsi:type="dcterms:W3CDTF">2013-10-30T15:23:56Z</dcterms:created>
  <dcterms:modified xsi:type="dcterms:W3CDTF">2013-10-30T15:29:03Z</dcterms:modified>
</cp:coreProperties>
</file>